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  <p:sldMasterId id="214748369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67" r:id="rId15"/>
    <p:sldId id="265" r:id="rId16"/>
    <p:sldId id="266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0" r:id="rId26"/>
    <p:sldId id="282" r:id="rId27"/>
    <p:sldId id="283" r:id="rId28"/>
    <p:sldId id="284" r:id="rId29"/>
    <p:sldId id="285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931" autoAdjust="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FB0FF-14B6-4279-9CBC-3596FD88A86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87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C2B57-9491-428B-98DD-93EBC9ACE78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2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D86CA-06B7-47E8-9C08-253DE479CEA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3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8E9DD-58EE-48E7-8C76-D3320DA38BC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0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88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54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535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14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246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86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77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41ADA-535C-492D-94A1-6608B7D28A2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28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779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51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78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6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04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899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7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D9EA-ACB3-4F4A-A9B3-0449F67451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95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E1CDF-A301-4C85-9FCC-63629A1D56F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5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75B93-BD43-43A2-85CF-3E0675A4654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48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0E414-FE38-45A9-83F8-F6CE6656897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3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21142-9974-44E9-8368-A1863E928CC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4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6E2AA-9F04-44D6-96A2-B52BB09425C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B440-FC1D-4C9E-B9DC-602AA756BA8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2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C077E3B-8EB8-4D49-8787-1CC240DE26F8}" type="slidenum">
              <a:rPr lang="en-US" alt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6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C077E3B-8EB8-4D49-8787-1CC240DE26F8}" type="slidenum">
              <a:rPr lang="en-US" alt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95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al.state.pa.us/portal/server.pt/community/state_assessment_system/20965/pennsylvania_system_of_school_assessment_(pssa)/1190526" TargetMode="Externa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GSUwdogpuomc8dG9oslvm6pVf1swwLOvU1RME8ieRts/edit?usp=sharing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ELA 6 – 8</a:t>
            </a:r>
            <a:br>
              <a:rPr lang="en-US" sz="6600" dirty="0" smtClean="0"/>
            </a:br>
            <a:r>
              <a:rPr lang="en-US" sz="6600" dirty="0" smtClean="0"/>
              <a:t>Content Networking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6455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CLIU														October 29, 2014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0167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9065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ALL grades</a:t>
            </a:r>
          </a:p>
          <a:p>
            <a:r>
              <a:rPr lang="en-US" sz="3200" dirty="0" smtClean="0"/>
              <a:t>Mode specific prompts &amp; scoring rubrics</a:t>
            </a:r>
          </a:p>
          <a:p>
            <a:pPr lvl="1"/>
            <a:r>
              <a:rPr lang="en-US" sz="3000" dirty="0" smtClean="0"/>
              <a:t>Narrative</a:t>
            </a:r>
          </a:p>
          <a:p>
            <a:pPr lvl="1"/>
            <a:r>
              <a:rPr lang="en-US" sz="3000" dirty="0" smtClean="0"/>
              <a:t>Informational</a:t>
            </a:r>
          </a:p>
          <a:p>
            <a:pPr lvl="1"/>
            <a:r>
              <a:rPr lang="en-US" sz="3000" dirty="0" smtClean="0"/>
              <a:t>Opinion</a:t>
            </a:r>
            <a:endParaRPr lang="en-US" sz="28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5075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Writing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7 – 4 points</a:t>
            </a:r>
            <a:endParaRPr lang="en-US" sz="4000" dirty="0"/>
          </a:p>
        </p:txBody>
      </p:sp>
      <p:pic>
        <p:nvPicPr>
          <p:cNvPr id="6" name="Picture 2" descr="C:\Users\dsimaska\Desktop\Getting Ready\ELAG7prom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409" y="3082566"/>
            <a:ext cx="9383180" cy="3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10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Language Multiple Choice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ALL grades</a:t>
            </a:r>
          </a:p>
          <a:p>
            <a:r>
              <a:rPr lang="en-US" sz="3600" dirty="0" smtClean="0"/>
              <a:t>Stand-alone multiple choice</a:t>
            </a:r>
          </a:p>
          <a:p>
            <a:r>
              <a:rPr lang="en-US" sz="3600" dirty="0" smtClean="0"/>
              <a:t>Grammar included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77379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Language Multiple Choice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8 – 1 point</a:t>
            </a:r>
            <a:endParaRPr lang="en-US" sz="4000" dirty="0"/>
          </a:p>
        </p:txBody>
      </p:sp>
      <p:pic>
        <p:nvPicPr>
          <p:cNvPr id="6" name="Picture 2" descr="C:\Users\dsimaska\Desktop\Getting Ready\ELAG8M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59" y="3141079"/>
            <a:ext cx="10857321" cy="33234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913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grades</a:t>
            </a:r>
          </a:p>
          <a:p>
            <a:r>
              <a:rPr lang="en-US" sz="3200" dirty="0" smtClean="0"/>
              <a:t>Two-parts</a:t>
            </a:r>
          </a:p>
          <a:p>
            <a:r>
              <a:rPr lang="en-US" sz="3200" dirty="0" smtClean="0"/>
              <a:t>Answer to second part based on answer to first part</a:t>
            </a:r>
          </a:p>
          <a:p>
            <a:r>
              <a:rPr lang="en-US" sz="3200" dirty="0" smtClean="0"/>
              <a:t>Like old Open-ended (same type of thinking)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7149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532" y="197400"/>
            <a:ext cx="10861540" cy="970450"/>
          </a:xfrm>
        </p:spPr>
        <p:txBody>
          <a:bodyPr/>
          <a:lstStyle/>
          <a:p>
            <a:r>
              <a:rPr lang="en-US" sz="4800" dirty="0" smtClean="0"/>
              <a:t>Evidence Based Selected Response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41872" y="2208362"/>
            <a:ext cx="3424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</a:t>
            </a:r>
          </a:p>
          <a:p>
            <a:r>
              <a:rPr lang="en-US" sz="4000" dirty="0" smtClean="0"/>
              <a:t>	Grade 7</a:t>
            </a:r>
          </a:p>
          <a:p>
            <a:r>
              <a:rPr lang="en-US" sz="4000" dirty="0" smtClean="0"/>
              <a:t>	2 points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160" y="1167850"/>
            <a:ext cx="7557214" cy="561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48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Grades 4 – 8 </a:t>
            </a:r>
          </a:p>
          <a:p>
            <a:r>
              <a:rPr lang="en-US" sz="3200" dirty="0" smtClean="0"/>
              <a:t>Specific type of Constructed Response</a:t>
            </a:r>
          </a:p>
          <a:p>
            <a:r>
              <a:rPr lang="en-US" sz="3200" dirty="0" smtClean="0"/>
              <a:t>Own Scoring Rubric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8092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Text-dependent Analysis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41872" y="2208362"/>
            <a:ext cx="10230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Grade 6 – 4 points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69" y="3423282"/>
            <a:ext cx="11368144" cy="139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5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PSSA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1966823"/>
            <a:ext cx="10554574" cy="475315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PDE Website</a:t>
            </a:r>
            <a:endParaRPr lang="en-US" sz="2800" dirty="0" smtClean="0"/>
          </a:p>
          <a:p>
            <a:r>
              <a:rPr lang="en-US" sz="2800" dirty="0" smtClean="0"/>
              <a:t>Explore</a:t>
            </a:r>
          </a:p>
          <a:p>
            <a:pPr lvl="1"/>
            <a:r>
              <a:rPr lang="en-US" sz="2600" dirty="0" smtClean="0"/>
              <a:t>ELA Test Design</a:t>
            </a:r>
          </a:p>
          <a:p>
            <a:pPr lvl="1"/>
            <a:r>
              <a:rPr lang="en-US" sz="2600" dirty="0" smtClean="0"/>
              <a:t>TDA Scoring Guidelines</a:t>
            </a:r>
          </a:p>
          <a:p>
            <a:pPr lvl="1"/>
            <a:r>
              <a:rPr lang="en-US" sz="2600" dirty="0" smtClean="0"/>
              <a:t>ELA Item Samplers for your grade</a:t>
            </a:r>
          </a:p>
          <a:p>
            <a:pPr lvl="2"/>
            <a:r>
              <a:rPr lang="en-US" sz="2400" dirty="0" smtClean="0"/>
              <a:t>K – 2 look at grade 3: How can you begin to build this verbally and transition to writing?</a:t>
            </a:r>
          </a:p>
          <a:p>
            <a:pPr lvl="1"/>
            <a:r>
              <a:rPr lang="en-US" sz="2600" dirty="0" smtClean="0"/>
              <a:t>Mode specific rubrics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8626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0233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Welcome!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1975449"/>
            <a:ext cx="10554574" cy="446848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Please sit at your grade level table.</a:t>
            </a:r>
          </a:p>
          <a:p>
            <a:r>
              <a:rPr lang="en-US" sz="3600" dirty="0" smtClean="0"/>
              <a:t>Network: CLIU Public</a:t>
            </a:r>
          </a:p>
          <a:p>
            <a:r>
              <a:rPr lang="en-US" sz="3600" dirty="0" smtClean="0"/>
              <a:t>Wiki: </a:t>
            </a:r>
            <a:r>
              <a:rPr lang="en-US" sz="3600" dirty="0" smtClean="0">
                <a:hlinkClick r:id="rId2"/>
              </a:rPr>
              <a:t>http://cliu21cng.wikispaces.com</a:t>
            </a:r>
            <a:endParaRPr lang="en-US" sz="3600" dirty="0" smtClean="0"/>
          </a:p>
          <a:p>
            <a:r>
              <a:rPr lang="en-US" sz="3600" b="1" dirty="0" smtClean="0">
                <a:solidFill>
                  <a:schemeClr val="accent1"/>
                </a:solidFill>
              </a:rPr>
              <a:t>Discuss: What changes have you made this year to prepare students for the new PSSAs?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11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61540" cy="970450"/>
          </a:xfrm>
        </p:spPr>
        <p:txBody>
          <a:bodyPr/>
          <a:lstStyle/>
          <a:p>
            <a:r>
              <a:rPr lang="en-US" sz="4800" dirty="0" smtClean="0"/>
              <a:t>More on Text-dependent Analysis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Text-dependent Analysis Overview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1643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Back to the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Examine closely:</a:t>
            </a:r>
          </a:p>
          <a:p>
            <a:pPr lvl="1"/>
            <a:r>
              <a:rPr lang="en-US" sz="2600" dirty="0" smtClean="0"/>
              <a:t>TDA Scoring Guidelines</a:t>
            </a:r>
          </a:p>
          <a:p>
            <a:pPr lvl="1"/>
            <a:r>
              <a:rPr lang="en-US" sz="2600" dirty="0" smtClean="0"/>
              <a:t>ELA Item Samplers</a:t>
            </a:r>
          </a:p>
          <a:p>
            <a:pPr lvl="2"/>
            <a:r>
              <a:rPr lang="en-US" sz="2400" dirty="0" smtClean="0"/>
              <a:t>Your Grade Level</a:t>
            </a:r>
          </a:p>
          <a:p>
            <a:pPr lvl="2"/>
            <a:r>
              <a:rPr lang="en-US" sz="2400" dirty="0" smtClean="0"/>
              <a:t>Text-dependent Analysis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4993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Table Discussion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are areas of strength in your classroom/school/district?</a:t>
            </a:r>
          </a:p>
          <a:p>
            <a:r>
              <a:rPr lang="en-US" sz="2800" dirty="0" smtClean="0"/>
              <a:t>What are areas of need in your classroom/school/district?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3132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1124334" cy="970450"/>
          </a:xfrm>
        </p:spPr>
        <p:txBody>
          <a:bodyPr/>
          <a:lstStyle/>
          <a:p>
            <a:r>
              <a:rPr lang="en-US" sz="4800" dirty="0" smtClean="0"/>
              <a:t>Building to Text-dependent Analysis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Text-dependent questions</a:t>
            </a:r>
          </a:p>
          <a:p>
            <a:pPr lvl="1"/>
            <a:r>
              <a:rPr lang="en-US" sz="2600" dirty="0" smtClean="0"/>
              <a:t>Discussions</a:t>
            </a:r>
          </a:p>
          <a:p>
            <a:pPr lvl="1"/>
            <a:r>
              <a:rPr lang="en-US" sz="2600" dirty="0" smtClean="0"/>
              <a:t>Assignments</a:t>
            </a:r>
          </a:p>
          <a:p>
            <a:r>
              <a:rPr lang="en-US" sz="2800" dirty="0" smtClean="0"/>
              <a:t>Close reading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15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Professional Reading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“Closing in on Close Reading”</a:t>
            </a:r>
          </a:p>
          <a:p>
            <a:r>
              <a:rPr lang="en-US" sz="2800" dirty="0" smtClean="0"/>
              <a:t>“Text Dependent Questions”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28033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Additional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Time to explore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966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Collaboration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Common Need</a:t>
            </a:r>
          </a:p>
          <a:p>
            <a:r>
              <a:rPr lang="en-US" sz="2800" dirty="0" smtClean="0"/>
              <a:t>Common Grade</a:t>
            </a:r>
          </a:p>
          <a:p>
            <a:r>
              <a:rPr lang="en-US" sz="2800" dirty="0" smtClean="0"/>
              <a:t>Common School/District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97889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Next Steps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SHARE back in your school &amp; district.</a:t>
            </a:r>
          </a:p>
          <a:p>
            <a:r>
              <a:rPr lang="en-US" sz="2800" dirty="0" smtClean="0"/>
              <a:t>Determine your needs &amp; let me know what they are.</a:t>
            </a:r>
          </a:p>
          <a:p>
            <a:r>
              <a:rPr lang="en-US" sz="2800" dirty="0" smtClean="0"/>
              <a:t>USE the Wiki.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60082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Thank you for coming!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Please follow the evaluation link on the wiki.</a:t>
            </a:r>
          </a:p>
          <a:p>
            <a:r>
              <a:rPr lang="en-US" sz="2800" dirty="0" smtClean="0"/>
              <a:t>See you next time: February 25, 2015</a:t>
            </a:r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290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428679"/>
          </a:xfrm>
        </p:spPr>
        <p:txBody>
          <a:bodyPr>
            <a:normAutofit/>
          </a:bodyPr>
          <a:lstStyle/>
          <a:p>
            <a:pPr fontAlgn="base"/>
            <a:r>
              <a:rPr lang="en-US" sz="2800" dirty="0"/>
              <a:t>PDE </a:t>
            </a:r>
            <a:r>
              <a:rPr lang="en-US" sz="2800" dirty="0" smtClean="0"/>
              <a:t>Update – PSSA Information for 2014-15 </a:t>
            </a:r>
            <a:endParaRPr lang="en-US" sz="2800" dirty="0"/>
          </a:p>
          <a:p>
            <a:pPr fontAlgn="base"/>
            <a:r>
              <a:rPr lang="en-US" sz="2800" dirty="0"/>
              <a:t>PSSA Question Types</a:t>
            </a:r>
          </a:p>
          <a:p>
            <a:pPr fontAlgn="base"/>
            <a:r>
              <a:rPr lang="en-US" sz="2800" dirty="0"/>
              <a:t>Text-dependent Analysis Overview</a:t>
            </a:r>
          </a:p>
          <a:p>
            <a:pPr fontAlgn="base"/>
            <a:r>
              <a:rPr lang="en-US" sz="2800" dirty="0"/>
              <a:t>Professional Articles</a:t>
            </a:r>
          </a:p>
          <a:p>
            <a:pPr fontAlgn="base"/>
            <a:r>
              <a:rPr lang="en-US" sz="2800" dirty="0"/>
              <a:t>Resources</a:t>
            </a:r>
          </a:p>
          <a:p>
            <a:pPr fontAlgn="base"/>
            <a:r>
              <a:rPr lang="en-US" sz="2800" dirty="0"/>
              <a:t>Collaboration</a:t>
            </a:r>
          </a:p>
          <a:p>
            <a:pPr fontAlgn="base"/>
            <a:r>
              <a:rPr lang="en-US" sz="2800" dirty="0"/>
              <a:t>Next </a:t>
            </a:r>
            <a:r>
              <a:rPr lang="en-US" sz="2800" dirty="0" smtClean="0"/>
              <a:t>Steps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52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229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65314"/>
            <a:ext cx="7772400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3316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09800" y="11176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English Language Arts Test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31976"/>
            <a:ext cx="76200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3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166938" y="12192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ELA Reporting Framework</a:t>
            </a:r>
            <a:endParaRPr lang="en-US" kern="0" dirty="0">
              <a:solidFill>
                <a:srgbClr val="000000"/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981200" y="1981201"/>
          <a:ext cx="8077200" cy="4648199"/>
        </p:xfrm>
        <a:graphic>
          <a:graphicData uri="http://schemas.openxmlformats.org/drawingml/2006/table">
            <a:tbl>
              <a:tblPr firstRow="1" firstCol="1" bandRow="1"/>
              <a:tblGrid>
                <a:gridCol w="2320123"/>
                <a:gridCol w="2214445"/>
                <a:gridCol w="2196432"/>
                <a:gridCol w="1346200"/>
              </a:tblGrid>
              <a:tr h="929213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ELA Reporting Framework, Clusters, and Categories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Reporting Category Code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297775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Genre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Literature Text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Informational Text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B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Competencies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Key Ideas and Details [Key Ideas]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A–K/B–K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Craft and Structure, and Integration of Knowledge and Ideas [CSI]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A–C/B–C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Vocabulary Acquisition and Use [Vocabulary]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A–V/B–V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rowSpan="2"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Language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D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75">
                <a:tc gridSpan="3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1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2014538" y="1139825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Item Types and Points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3454400" y="1846263"/>
          <a:ext cx="5283200" cy="2178049"/>
        </p:xfrm>
        <a:graphic>
          <a:graphicData uri="http://schemas.openxmlformats.org/drawingml/2006/table">
            <a:tbl>
              <a:tblPr firstRow="1" firstCol="1" bandRow="1"/>
              <a:tblGrid>
                <a:gridCol w="3290662"/>
                <a:gridCol w="707758"/>
                <a:gridCol w="1284780"/>
              </a:tblGrid>
              <a:tr h="4876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Grade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3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passage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4945" algn="l"/>
                        </a:tabLs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949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76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core standalone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MC items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2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points	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4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84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core 3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84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core 3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SA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1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WP (weighted x2)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645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8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6"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Total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62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487738" y="4191001"/>
          <a:ext cx="5283200" cy="2073274"/>
        </p:xfrm>
        <a:graphic>
          <a:graphicData uri="http://schemas.openxmlformats.org/drawingml/2006/table">
            <a:tbl>
              <a:tblPr firstRow="1" firstCol="1" bandRow="1"/>
              <a:tblGrid>
                <a:gridCol w="3259249"/>
                <a:gridCol w="708507"/>
                <a:gridCol w="1315444"/>
              </a:tblGrid>
              <a:tr h="57548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Grades 4-8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23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core passage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ヒラギノ角ゴ Pro W3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23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core standalone MC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18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 core 2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EBSR items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 core 3 pt EBSR items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	9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pt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 TDA (weighted x4)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16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63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 core 4 pt WP (weighted x3)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 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12 points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31"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Total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84 points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17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1981200" y="1033464"/>
            <a:ext cx="8229600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Grade 3 Format</a:t>
            </a:r>
            <a:endParaRPr lang="en-US" b="1" kern="0" dirty="0">
              <a:solidFill>
                <a:srgbClr val="0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1905000" y="1752600"/>
          <a:ext cx="8305798" cy="4876799"/>
        </p:xfrm>
        <a:graphic>
          <a:graphicData uri="http://schemas.openxmlformats.org/drawingml/2006/table">
            <a:tbl>
              <a:tblPr/>
              <a:tblGrid>
                <a:gridCol w="900628"/>
                <a:gridCol w="1512167"/>
                <a:gridCol w="1200838"/>
                <a:gridCol w="1890209"/>
                <a:gridCol w="1300908"/>
                <a:gridCol w="1501048"/>
              </a:tblGrid>
              <a:tr h="11814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WP/SA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324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8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8–12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1–3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34–50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6431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8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8–12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1–3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34–50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1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/>
            <a:r>
              <a:rPr lang="en-US" altLang="en-US" sz="3000">
                <a:solidFill>
                  <a:schemeClr val="bg1"/>
                </a:solidFill>
                <a:latin typeface="Verdana" panose="020B0604030504040204" pitchFamily="34" charset="0"/>
              </a:rPr>
              <a:t>2015 PSSA Changes</a:t>
            </a:r>
          </a:p>
        </p:txBody>
      </p:sp>
      <p:pic>
        <p:nvPicPr>
          <p:cNvPr id="17412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20913" y="990600"/>
            <a:ext cx="7772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b="1" kern="0" dirty="0">
                <a:solidFill>
                  <a:srgbClr val="000000"/>
                </a:solidFill>
              </a:rPr>
              <a:t>Grades 4-8 Format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2005014"/>
          <a:ext cx="8305798" cy="4700588"/>
        </p:xfrm>
        <a:graphic>
          <a:graphicData uri="http://schemas.openxmlformats.org/drawingml/2006/table">
            <a:tbl>
              <a:tblPr/>
              <a:tblGrid>
                <a:gridCol w="769097"/>
                <a:gridCol w="1888871"/>
                <a:gridCol w="1220982"/>
                <a:gridCol w="1703115"/>
                <a:gridCol w="1314907"/>
                <a:gridCol w="1408826"/>
              </a:tblGrid>
              <a:tr h="11828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Section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Content Emphasis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MC/EBSR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Number of WP/TDA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Number of Passages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Estimated Section Testing Time (in minutes)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Writing and Language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20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60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15–18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4–5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0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58–69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14 MC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 EBSR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73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ヒラギノ角ゴ Pro W3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Reading and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Text Dependent Analysis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5–8 MC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1–2 EBSR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1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ヒラギノ角ゴ Pro W3"/>
                        </a:rPr>
                        <a:t>48–57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ヒラギノ角ゴ Pro W3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4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165</TotalTime>
  <Words>664</Words>
  <Application>Microsoft Office PowerPoint</Application>
  <PresentationFormat>Widescreen</PresentationFormat>
  <Paragraphs>232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ヒラギノ角ゴ Pro W3</vt:lpstr>
      <vt:lpstr>Arial</vt:lpstr>
      <vt:lpstr>Calibri</vt:lpstr>
      <vt:lpstr>Century Gothic</vt:lpstr>
      <vt:lpstr>Times New Roman</vt:lpstr>
      <vt:lpstr>Verdana</vt:lpstr>
      <vt:lpstr>Wingdings 2</vt:lpstr>
      <vt:lpstr>Default Design</vt:lpstr>
      <vt:lpstr>Quotable</vt:lpstr>
      <vt:lpstr>ELA 6 – 8 Content Networking</vt:lpstr>
      <vt:lpstr>Welcome!</vt:lpstr>
      <vt:lpstr>Agenda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Writing</vt:lpstr>
      <vt:lpstr>Writing</vt:lpstr>
      <vt:lpstr>Language Multiple Choice</vt:lpstr>
      <vt:lpstr>Language Multiple Choice</vt:lpstr>
      <vt:lpstr>Evidence Based Selected Response</vt:lpstr>
      <vt:lpstr>Evidence Based Selected Response</vt:lpstr>
      <vt:lpstr>Text-dependent Analysis</vt:lpstr>
      <vt:lpstr>Text-dependent Analysis</vt:lpstr>
      <vt:lpstr>PSSA Resources</vt:lpstr>
      <vt:lpstr>Table Discussion</vt:lpstr>
      <vt:lpstr>More on Text-dependent Analysis</vt:lpstr>
      <vt:lpstr>Back to the Resources</vt:lpstr>
      <vt:lpstr>Table Discussion</vt:lpstr>
      <vt:lpstr>Building to Text-dependent Analysis</vt:lpstr>
      <vt:lpstr>Professional Reading</vt:lpstr>
      <vt:lpstr>Additional Resources</vt:lpstr>
      <vt:lpstr>Collaboration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 K – 5 Content Networking</dc:title>
  <dc:creator>Cathy Enders</dc:creator>
  <cp:lastModifiedBy>Cathy Enders</cp:lastModifiedBy>
  <cp:revision>18</cp:revision>
  <dcterms:created xsi:type="dcterms:W3CDTF">2014-10-24T16:32:33Z</dcterms:created>
  <dcterms:modified xsi:type="dcterms:W3CDTF">2014-10-24T19:18:04Z</dcterms:modified>
</cp:coreProperties>
</file>